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61" r:id="rId2"/>
    <p:sldId id="260" r:id="rId3"/>
    <p:sldId id="263" r:id="rId4"/>
    <p:sldId id="291" r:id="rId5"/>
    <p:sldId id="326" r:id="rId6"/>
    <p:sldId id="294" r:id="rId7"/>
    <p:sldId id="327" r:id="rId8"/>
    <p:sldId id="328" r:id="rId9"/>
    <p:sldId id="330" r:id="rId10"/>
    <p:sldId id="337" r:id="rId11"/>
    <p:sldId id="297" r:id="rId12"/>
    <p:sldId id="348" r:id="rId13"/>
    <p:sldId id="295" r:id="rId14"/>
    <p:sldId id="299" r:id="rId15"/>
    <p:sldId id="301" r:id="rId16"/>
    <p:sldId id="305" r:id="rId17"/>
    <p:sldId id="306" r:id="rId18"/>
    <p:sldId id="331" r:id="rId19"/>
    <p:sldId id="332" r:id="rId20"/>
    <p:sldId id="334" r:id="rId21"/>
    <p:sldId id="345" r:id="rId22"/>
    <p:sldId id="346" r:id="rId23"/>
    <p:sldId id="347" r:id="rId24"/>
    <p:sldId id="324" r:id="rId25"/>
    <p:sldId id="333" r:id="rId26"/>
    <p:sldId id="343" r:id="rId27"/>
    <p:sldId id="34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A430D36-75A5-4425-8EC0-53516734444C}">
          <p14:sldIdLst>
            <p14:sldId id="261"/>
            <p14:sldId id="260"/>
            <p14:sldId id="263"/>
            <p14:sldId id="291"/>
            <p14:sldId id="326"/>
          </p14:sldIdLst>
        </p14:section>
        <p14:section name="Untitled Section" id="{64B03574-93AC-4041-9A4C-BF1BFCD0D18A}">
          <p14:sldIdLst>
            <p14:sldId id="294"/>
            <p14:sldId id="327"/>
            <p14:sldId id="328"/>
            <p14:sldId id="330"/>
            <p14:sldId id="337"/>
            <p14:sldId id="297"/>
            <p14:sldId id="348"/>
            <p14:sldId id="295"/>
            <p14:sldId id="299"/>
            <p14:sldId id="301"/>
            <p14:sldId id="305"/>
            <p14:sldId id="306"/>
            <p14:sldId id="331"/>
            <p14:sldId id="332"/>
            <p14:sldId id="334"/>
            <p14:sldId id="345"/>
            <p14:sldId id="346"/>
            <p14:sldId id="347"/>
            <p14:sldId id="324"/>
            <p14:sldId id="333"/>
            <p14:sldId id="343"/>
            <p14:sldId id="34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5374" autoAdjust="0"/>
  </p:normalViewPr>
  <p:slideViewPr>
    <p:cSldViewPr>
      <p:cViewPr>
        <p:scale>
          <a:sx n="100" d="100"/>
          <a:sy n="100" d="100"/>
        </p:scale>
        <p:origin x="-5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D04D0-028E-487B-A160-3D14872FDFF8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C3621-7F25-4954-8663-6BCA59A0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97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flash outline of presentation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control of exposure to potentially hazardous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substances to attain an acceptably low risk of exposure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safety while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preventive measures designed to reduce the risk of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intentional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removal (theft) and misuse of a chemical hazard –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intent</a:t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cause harm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security.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951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178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17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Maintaining a safe and secure laboratory environment involves carefully tracking chemicals and monitoring who has access to them at every stage of research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3621-7F25-4954-8663-6BCA59A084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6E9C3-C80A-46C7-A749-C0314EDE0A77}" type="datetime1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17AB-55DF-4E56-8A17-D9AEC2FD2F64}" type="datetime1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5971-65D7-48E2-9FF5-06A85CD05A4E}" type="datetime1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A051-E0BB-41EC-8AC1-0B941BA08265}" type="datetime1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4E-4A89-43CE-A917-EFC0F782B7BE}" type="datetime1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E71E-0FF5-4A60-92F4-FA5D8E5B4383}" type="datetime1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77E7-33D7-40AC-8800-0992EFD72A90}" type="datetime1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695B-83B5-40AE-AB0E-37231378644B}" type="datetime1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7F59-8E00-4750-9C62-0513859DB033}" type="datetime1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2416-668D-4635-806E-13285083F1B6}" type="datetime1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3349-587D-4F5B-B621-518CA7A6D89F}" type="datetime1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0E2FA7-7093-47CE-8FD8-BDEA13BC26BC}" type="datetime1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E93EA52-30AE-4D33-A1E2-921ED66FE9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0"/>
            <a:ext cx="41910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5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1800" b="1" dirty="0" smtClean="0"/>
              <a:t>Set </a:t>
            </a:r>
            <a:r>
              <a:rPr lang="en-US" sz="1800" b="1" dirty="0"/>
              <a:t>of policies, procedures, and tools for chemical inventory management </a:t>
            </a:r>
            <a:endParaRPr lang="en-US" sz="1800" b="1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/>
              <a:t> </a:t>
            </a:r>
            <a:r>
              <a:rPr lang="en-US" sz="1800" b="1" dirty="0"/>
              <a:t>“Living” database of chemical inventory </a:t>
            </a:r>
            <a:endParaRPr lang="en-US" sz="1800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smtClean="0"/>
              <a:t>     - </a:t>
            </a:r>
            <a:r>
              <a:rPr lang="en-US" sz="1800" b="1" dirty="0"/>
              <a:t>Updated with procurement, transport, use, and disposal </a:t>
            </a:r>
            <a:endParaRPr lang="en-US" sz="1800" b="1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/>
              <a:t> </a:t>
            </a:r>
            <a:r>
              <a:rPr lang="en-US" sz="1800" b="1" dirty="0"/>
              <a:t>Requires training, maintenance, and inspection </a:t>
            </a:r>
            <a:endParaRPr lang="en-US" sz="1800" b="1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/>
              <a:t> </a:t>
            </a:r>
            <a:r>
              <a:rPr lang="en-US" sz="1800" b="1" dirty="0"/>
              <a:t>Control access to materials &amp; information/database </a:t>
            </a:r>
            <a:r>
              <a:rPr lang="en-US" sz="1800" b="1" dirty="0" smtClean="0"/>
              <a:t>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/>
              <a:t> Ensure </a:t>
            </a:r>
            <a:r>
              <a:rPr lang="en-US" sz="1800" b="1" dirty="0"/>
              <a:t>control and accountability </a:t>
            </a:r>
            <a:endParaRPr lang="en-US" sz="1800" b="1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/>
              <a:t> Meet </a:t>
            </a:r>
            <a:r>
              <a:rPr lang="en-US" sz="1800" b="1" dirty="0"/>
              <a:t>regulatory and institutional </a:t>
            </a:r>
            <a:r>
              <a:rPr lang="en-US" sz="1800" b="1" dirty="0" smtClean="0"/>
              <a:t>requirements</a:t>
            </a:r>
            <a:endParaRPr lang="en-US" sz="1800" b="1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96483"/>
              </p:ext>
            </p:extLst>
          </p:nvPr>
        </p:nvGraphicFramePr>
        <p:xfrm>
          <a:off x="609600" y="533400"/>
          <a:ext cx="8153400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 Principles: Chemical Inventory Management System (CIMS)</a:t>
                      </a:r>
                      <a:r>
                        <a:rPr lang="en-US" sz="2400" b="1" dirty="0" smtClean="0"/>
                        <a:t>         </a:t>
                      </a:r>
                      <a:r>
                        <a:rPr lang="en-US" sz="2800" b="1" dirty="0" smtClean="0"/>
                        <a:t>                                                         </a:t>
                      </a:r>
                      <a:endParaRPr lang="en-US" sz="1400" b="1" dirty="0" smtClean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1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41981"/>
            <a:ext cx="8534400" cy="5029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en-US" sz="2200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126371"/>
              </p:ext>
            </p:extLst>
          </p:nvPr>
        </p:nvGraphicFramePr>
        <p:xfrm>
          <a:off x="609600" y="533400"/>
          <a:ext cx="81534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Chemical Inventory Management                                                                   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437866"/>
              </p:ext>
            </p:extLst>
          </p:nvPr>
        </p:nvGraphicFramePr>
        <p:xfrm>
          <a:off x="1066800" y="1371600"/>
          <a:ext cx="64008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Specific Challenges for Academia                                                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1981200"/>
            <a:ext cx="8153400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Many Research and Teaching Labs  have a complex chemical management system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Ensuring safety of employees as well as constantly change student body is pretty difficult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Tracking the chemicals on whole campus efficiently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Budget Constraints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Isolating, storing, managing  and disposing of  hazardous material correctly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Ensuring chemicals waste disposed off correctly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Multiple points of data entry and management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0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4191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en-US" dirty="0">
              <a:latin typeface="Calibri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US" sz="2200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959111"/>
              </p:ext>
            </p:extLst>
          </p:nvPr>
        </p:nvGraphicFramePr>
        <p:xfrm>
          <a:off x="609600" y="533400"/>
          <a:ext cx="81534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Chemical Inventory Management                                                                   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663426"/>
              </p:ext>
            </p:extLst>
          </p:nvPr>
        </p:nvGraphicFramePr>
        <p:xfrm>
          <a:off x="1066800" y="1371600"/>
          <a:ext cx="67818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8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Goals of an efficient CIMS in Academia                                                                   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2362200"/>
            <a:ext cx="83058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+mj-lt"/>
                <a:cs typeface="Arial" pitchFamily="34" charset="0"/>
              </a:rPr>
              <a:t>Real Time Tracking of inventory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+mj-lt"/>
                <a:cs typeface="Arial" pitchFamily="34" charset="0"/>
              </a:rPr>
              <a:t>Accurate link inventory with owner, location, hazard data, expiration data and safety data sheet (SDS)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+mj-lt"/>
                <a:cs typeface="Arial" pitchFamily="34" charset="0"/>
              </a:rPr>
              <a:t>Simplify  workflow process to ensure adaptation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latin typeface="+mj-lt"/>
                <a:cs typeface="Arial" pitchFamily="34" charset="0"/>
              </a:rPr>
              <a:t>Reduce time for managing chemical </a:t>
            </a:r>
            <a:r>
              <a:rPr lang="en-US" b="1" dirty="0" smtClean="0">
                <a:latin typeface="+mj-lt"/>
                <a:cs typeface="Arial" pitchFamily="34" charset="0"/>
              </a:rPr>
              <a:t>inventory</a:t>
            </a:r>
            <a:endParaRPr lang="en-US" b="1" dirty="0">
              <a:latin typeface="+mj-lt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latin typeface="+mj-lt"/>
              </a:rPr>
              <a:t>Reduce chemical purchase, storage and disposal  cost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latin typeface="+mj-lt"/>
              </a:rPr>
              <a:t>Maximize chemical inventory accuracy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latin typeface="+mj-lt"/>
              </a:rPr>
              <a:t>Enhance health, environment and safety program </a:t>
            </a:r>
            <a:endParaRPr lang="en-US" b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     and </a:t>
            </a:r>
            <a:r>
              <a:rPr lang="en-US" b="1" dirty="0">
                <a:latin typeface="+mj-lt"/>
              </a:rPr>
              <a:t>ensure regulatory compliance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Image result for Real Time Tracking of inventory in laborator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3429000"/>
            <a:ext cx="1499235" cy="14992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12</a:t>
            </a:fld>
            <a:endParaRPr lang="en-US"/>
          </a:p>
        </p:txBody>
      </p:sp>
      <p:pic>
        <p:nvPicPr>
          <p:cNvPr id="9" name="Picture 8" descr="Image result for Real Time Tracking of inventory in laboratorie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162965"/>
            <a:ext cx="914400" cy="1495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06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72173"/>
            <a:ext cx="8382000" cy="434340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Font typeface="Wingdings" pitchFamily="2" charset="2"/>
              <a:buChar char="Ø"/>
            </a:pPr>
            <a:endParaRPr lang="en-US" sz="1400" dirty="0"/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000" b="1" dirty="0" smtClean="0"/>
              <a:t>Centralized System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000" b="1" dirty="0" smtClean="0"/>
              <a:t>Easy Access to the centralized system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000" b="1" dirty="0" smtClean="0"/>
              <a:t>Barcode all inventories upon receipts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000" b="1" dirty="0" err="1" smtClean="0"/>
              <a:t>Ssimple</a:t>
            </a:r>
            <a:r>
              <a:rPr lang="en-US" sz="2000" b="1" dirty="0" smtClean="0"/>
              <a:t> workflow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000" b="1" dirty="0" smtClean="0"/>
              <a:t>Integrate safety management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140614"/>
              </p:ext>
            </p:extLst>
          </p:nvPr>
        </p:nvGraphicFramePr>
        <p:xfrm>
          <a:off x="609600" y="533400"/>
          <a:ext cx="81534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Best</a:t>
                      </a:r>
                      <a:r>
                        <a:rPr lang="en-US" sz="2400" b="1" baseline="0" dirty="0" smtClean="0"/>
                        <a:t> Management Practices</a:t>
                      </a:r>
                      <a:r>
                        <a:rPr lang="en-US" sz="2400" b="1" dirty="0" smtClean="0"/>
                        <a:t>            </a:t>
                      </a:r>
                      <a:r>
                        <a:rPr lang="en-US" sz="2800" b="1" dirty="0" smtClean="0"/>
                        <a:t>                                                                          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13</a:t>
            </a:fld>
            <a:endParaRPr lang="en-US"/>
          </a:p>
        </p:txBody>
      </p:sp>
      <p:pic>
        <p:nvPicPr>
          <p:cNvPr id="17" name="Picture 16" descr="Related 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35285"/>
            <a:ext cx="990601" cy="1513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2" descr="C:\Users\Umar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230090"/>
            <a:ext cx="2609850" cy="118159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9" name="Picture 18" descr="Image result for barcode on inventory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694" y="3200400"/>
            <a:ext cx="2801620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Image result for Central inventory system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447800"/>
            <a:ext cx="1915795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117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7162800" cy="3505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en-US" dirty="0">
              <a:latin typeface="Calibri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US" sz="2200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405191"/>
              </p:ext>
            </p:extLst>
          </p:nvPr>
        </p:nvGraphicFramePr>
        <p:xfrm>
          <a:off x="457200" y="457200"/>
          <a:ext cx="8153400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Best way to attain the goals for chemical</a:t>
                      </a:r>
                      <a:r>
                        <a:rPr lang="en-US" sz="2400" b="1" baseline="0" dirty="0" smtClean="0"/>
                        <a:t> inventory management  system </a:t>
                      </a:r>
                      <a:r>
                        <a:rPr lang="en-US" sz="2400" b="1" dirty="0" smtClean="0"/>
                        <a:t>in Academia</a:t>
                      </a:r>
                      <a:r>
                        <a:rPr lang="en-US" sz="2800" b="1" dirty="0" smtClean="0"/>
                        <a:t>                                                                  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173379"/>
              </p:ext>
            </p:extLst>
          </p:nvPr>
        </p:nvGraphicFramePr>
        <p:xfrm>
          <a:off x="2057400" y="1447800"/>
          <a:ext cx="51054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54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Implement a centralized system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800" b="1" dirty="0" smtClean="0"/>
                        <a:t>                                                        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22860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Centralized system for managing inventory has spontaneous use and easy access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All users follow same system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Centralized Data Depository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Ensure Accurate Data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Define information and re-use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libri" pitchFamily="34" charset="0"/>
              </a:rPr>
              <a:t> 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7" name="Picture 6" descr="Image result for centralized system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95601"/>
            <a:ext cx="29591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1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4191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en-US" dirty="0">
              <a:latin typeface="Calibri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US" sz="2200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801599"/>
              </p:ext>
            </p:extLst>
          </p:nvPr>
        </p:nvGraphicFramePr>
        <p:xfrm>
          <a:off x="457200" y="457200"/>
          <a:ext cx="8153400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Best way to attain the goals for chemical</a:t>
                      </a:r>
                      <a:r>
                        <a:rPr lang="en-US" sz="2400" b="1" baseline="0" dirty="0" smtClean="0"/>
                        <a:t> inventory management  system </a:t>
                      </a:r>
                      <a:r>
                        <a:rPr lang="en-US" sz="2400" b="1" dirty="0" smtClean="0"/>
                        <a:t>in Academia </a:t>
                      </a:r>
                    </a:p>
                    <a:p>
                      <a:pPr algn="ctr"/>
                      <a:r>
                        <a:rPr lang="en-US" sz="2800" b="1" dirty="0" smtClean="0"/>
                        <a:t>                                                              </a:t>
                      </a:r>
                      <a:r>
                        <a:rPr lang="en-US" sz="1600" b="1" dirty="0" smtClean="0"/>
                        <a:t>continue…..                                                                 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238963"/>
              </p:ext>
            </p:extLst>
          </p:nvPr>
        </p:nvGraphicFramePr>
        <p:xfrm>
          <a:off x="2133600" y="1905000"/>
          <a:ext cx="48006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</a:tblGrid>
              <a:tr h="4572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alibri" pitchFamily="34" charset="0"/>
                        </a:rPr>
                        <a:t>Build it once, use as required</a:t>
                      </a:r>
                      <a:r>
                        <a:rPr lang="en-US" sz="2800" b="1" dirty="0" smtClean="0"/>
                        <a:t>                                                          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2359" y="2617485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343288"/>
              </p:ext>
            </p:extLst>
          </p:nvPr>
        </p:nvGraphicFramePr>
        <p:xfrm>
          <a:off x="533400" y="3124197"/>
          <a:ext cx="7772400" cy="2341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425269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Information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Package</a:t>
                      </a:r>
                    </a:p>
                    <a:p>
                      <a:pPr algn="ctr"/>
                      <a:r>
                        <a:rPr lang="en-US" b="1" dirty="0" smtClean="0"/>
                        <a:t>Information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Container</a:t>
                      </a:r>
                    </a:p>
                    <a:p>
                      <a:pPr algn="ctr"/>
                      <a:r>
                        <a:rPr lang="en-US" b="1" dirty="0" smtClean="0"/>
                        <a:t>Information</a:t>
                      </a:r>
                      <a:endParaRPr lang="en-US" b="1" dirty="0"/>
                    </a:p>
                  </a:txBody>
                  <a:tcPr/>
                </a:tc>
              </a:tr>
              <a:tr h="42526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Identification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Vender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Location</a:t>
                      </a:r>
                      <a:endParaRPr lang="en-US" b="1" dirty="0"/>
                    </a:p>
                  </a:txBody>
                  <a:tcPr/>
                </a:tc>
              </a:tr>
              <a:tr h="42526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Hazards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Size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Owner</a:t>
                      </a:r>
                      <a:endParaRPr lang="en-US" b="1" dirty="0"/>
                    </a:p>
                  </a:txBody>
                  <a:tcPr/>
                </a:tc>
              </a:tr>
              <a:tr h="42526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Structure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Catalog #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expiry</a:t>
                      </a:r>
                      <a:endParaRPr lang="en-US" b="1" dirty="0"/>
                    </a:p>
                  </a:txBody>
                  <a:tcPr/>
                </a:tc>
              </a:tr>
              <a:tr h="425269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MSDS/SDS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Quantity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185" y="3109040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Material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724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en-US" dirty="0">
              <a:latin typeface="Calibri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US" sz="2200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554990"/>
              </p:ext>
            </p:extLst>
          </p:nvPr>
        </p:nvGraphicFramePr>
        <p:xfrm>
          <a:off x="457200" y="609600"/>
          <a:ext cx="81534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6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Chemical Security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1828800"/>
            <a:ext cx="8763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00"/>
                </a:solidFill>
                <a:ea typeface="ＭＳ Ｐゴシック" pitchFamily="34" charset="-128"/>
              </a:rPr>
              <a:t>Is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pitchFamily="34" charset="-128"/>
              </a:rPr>
              <a:t>the chemical facility </a:t>
            </a:r>
            <a:r>
              <a:rPr lang="en-US" sz="2000" b="1" dirty="0">
                <a:solidFill>
                  <a:srgbClr val="000000"/>
                </a:solidFill>
                <a:ea typeface="ＭＳ Ｐゴシック" pitchFamily="34" charset="-128"/>
              </a:rPr>
              <a:t>secure?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00"/>
                </a:solidFill>
                <a:ea typeface="ＭＳ Ｐゴシック" pitchFamily="34" charset="-128"/>
              </a:rPr>
              <a:t>How </a:t>
            </a:r>
            <a:r>
              <a:rPr lang="en-US" sz="2000" b="1" dirty="0">
                <a:solidFill>
                  <a:srgbClr val="000000"/>
                </a:solidFill>
                <a:ea typeface="ＭＳ Ｐゴシック" pitchFamily="34" charset="-128"/>
              </a:rPr>
              <a:t>easy would it be for someone to steal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pitchFamily="34" charset="-128"/>
              </a:rPr>
              <a:t>chemicals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00"/>
                </a:solidFill>
                <a:ea typeface="ＭＳ Ｐゴシック" pitchFamily="34" charset="-128"/>
              </a:rPr>
              <a:t>Are </a:t>
            </a:r>
            <a:r>
              <a:rPr lang="en-US" sz="2000" b="1" dirty="0">
                <a:solidFill>
                  <a:srgbClr val="000000"/>
                </a:solidFill>
                <a:ea typeface="ＭＳ Ｐゴシック" pitchFamily="34" charset="-128"/>
              </a:rPr>
              <a:t>the chemistry workrooms, stockrooms, classrooms and labs always locked and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pitchFamily="34" charset="-128"/>
              </a:rPr>
              <a:t>secure?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00"/>
                </a:solidFill>
                <a:ea typeface="ＭＳ Ｐゴシック" pitchFamily="34" charset="-128"/>
              </a:rPr>
              <a:t>Is </a:t>
            </a:r>
            <a:r>
              <a:rPr lang="en-US" sz="2000" b="1" dirty="0">
                <a:solidFill>
                  <a:srgbClr val="000000"/>
                </a:solidFill>
                <a:ea typeface="ＭＳ Ｐゴシック" pitchFamily="34" charset="-128"/>
              </a:rPr>
              <a:t>someone always there when these rooms are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pitchFamily="34" charset="-128"/>
              </a:rPr>
              <a:t>open?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00"/>
                </a:solidFill>
                <a:ea typeface="ＭＳ Ｐゴシック" pitchFamily="34" charset="-128"/>
              </a:rPr>
              <a:t>Do </a:t>
            </a:r>
            <a:r>
              <a:rPr lang="en-US" sz="2000" b="1" dirty="0">
                <a:solidFill>
                  <a:srgbClr val="000000"/>
                </a:solidFill>
                <a:ea typeface="ＭＳ Ｐゴシック" pitchFamily="34" charset="-128"/>
              </a:rPr>
              <a:t>you check your orders when chemicals arrive to be sure some chemicals are not missing?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4191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en-US" dirty="0">
              <a:latin typeface="Calibri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US" sz="2200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070042"/>
              </p:ext>
            </p:extLst>
          </p:nvPr>
        </p:nvGraphicFramePr>
        <p:xfrm>
          <a:off x="447869" y="502920"/>
          <a:ext cx="81534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487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Components of Chemical Security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                                                                  </a:t>
                      </a:r>
                      <a:endParaRPr lang="en-US" sz="900" dirty="0" smtClean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5469" y="1828800"/>
            <a:ext cx="8305800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sz="2400" b="1" dirty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Physical security of site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Personnel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management</a:t>
            </a:r>
            <a:endParaRPr lang="en-US" sz="2000" b="1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Management of chemical security activities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Allocation of chemical security responsibilities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Development of emergency plans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Chemical security training </a:t>
            </a:r>
            <a:endParaRPr lang="en-US" sz="2000" b="1" dirty="0" smtClean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  <a:buFontTx/>
              <a:buChar char="•"/>
            </a:pPr>
            <a:endParaRPr lang="en-US" sz="2000" b="1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ct val="20000"/>
              </a:spcBef>
              <a:buSzPct val="100000"/>
              <a:buFontTx/>
              <a:buChar char="•"/>
            </a:pPr>
            <a:endParaRPr lang="en-US" sz="2800" b="1" dirty="0" smtClean="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pPr>
              <a:spcBef>
                <a:spcPct val="20000"/>
              </a:spcBef>
              <a:buSzPct val="100000"/>
              <a:buFontTx/>
              <a:buChar char="•"/>
            </a:pPr>
            <a:endParaRPr lang="en-US" sz="2400" b="1" dirty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spcBef>
                <a:spcPct val="20000"/>
              </a:spcBef>
              <a:buSzPct val="100000"/>
              <a:buFontTx/>
              <a:buChar char="•"/>
            </a:pPr>
            <a:endParaRPr lang="en-US" sz="2400" b="1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7" name="Picture 6" descr="MCj042424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953000"/>
            <a:ext cx="12795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4191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2F8E"/>
                </a:solidFill>
                <a:latin typeface="Arial" pitchFamily="34" charset="0"/>
                <a:cs typeface="Arial" pitchFamily="34" charset="0"/>
              </a:rPr>
              <a:t>In terms of</a:t>
            </a:r>
            <a:endParaRPr lang="en-US" b="1" dirty="0">
              <a:solidFill>
                <a:srgbClr val="002F8E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000" b="1" dirty="0" smtClean="0">
                <a:solidFill>
                  <a:srgbClr val="FFFFFF"/>
                </a:solidFill>
              </a:rPr>
              <a:t>                                                                  </a:t>
            </a:r>
            <a:endParaRPr lang="en-US" sz="2000" dirty="0"/>
          </a:p>
          <a:p>
            <a:pPr marL="0" indent="0" algn="just">
              <a:lnSpc>
                <a:spcPct val="110000"/>
              </a:lnSpc>
              <a:buNone/>
            </a:pPr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894143"/>
              </p:ext>
            </p:extLst>
          </p:nvPr>
        </p:nvGraphicFramePr>
        <p:xfrm>
          <a:off x="609600" y="533400"/>
          <a:ext cx="81534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Chemical Security  -Physical site                                                                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990480"/>
              </p:ext>
            </p:extLst>
          </p:nvPr>
        </p:nvGraphicFramePr>
        <p:xfrm>
          <a:off x="1066800" y="1371600"/>
          <a:ext cx="67818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800"/>
              </a:tblGrid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 Facility Characterization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                                                                   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479632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b="1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793175"/>
            <a:ext cx="43561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858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1800" b="1" dirty="0" smtClean="0">
                <a:ea typeface="ＭＳ Ｐゴシック" pitchFamily="34" charset="-128"/>
              </a:rPr>
              <a:t>Site </a:t>
            </a:r>
            <a:r>
              <a:rPr lang="en-US" sz="1800" b="1" dirty="0">
                <a:ea typeface="ＭＳ Ｐゴシック" pitchFamily="34" charset="-128"/>
              </a:rPr>
              <a:t>boundary</a:t>
            </a:r>
            <a:r>
              <a:rPr lang="en-US" sz="1800" b="1" dirty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1800" b="1" dirty="0">
                <a:ea typeface="ＭＳ Ｐゴシック" pitchFamily="34" charset="-128"/>
              </a:rPr>
              <a:t>Buildings (construction and </a:t>
            </a:r>
            <a:r>
              <a:rPr lang="en-US" sz="1800" b="1" dirty="0" smtClean="0">
                <a:ea typeface="ＭＳ Ｐゴシック" pitchFamily="34" charset="-128"/>
              </a:rPr>
              <a:t>HVAC </a:t>
            </a:r>
            <a:r>
              <a:rPr lang="en-US" sz="1800" b="1" dirty="0" smtClean="0">
                <a:solidFill>
                  <a:srgbClr val="000000"/>
                </a:solidFill>
                <a:ea typeface="ＭＳ Ｐゴシック" pitchFamily="34" charset="-128"/>
              </a:rPr>
              <a:t>Facility </a:t>
            </a:r>
            <a:r>
              <a:rPr lang="en-US" sz="1800" b="1" dirty="0">
                <a:solidFill>
                  <a:srgbClr val="000000"/>
                </a:solidFill>
                <a:ea typeface="ＭＳ Ｐゴシック" pitchFamily="34" charset="-128"/>
              </a:rPr>
              <a:t>Characterization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1800" b="1" dirty="0" smtClean="0">
                <a:ea typeface="ＭＳ Ｐゴシック" pitchFamily="34" charset="-128"/>
              </a:rPr>
              <a:t> </a:t>
            </a:r>
            <a:r>
              <a:rPr lang="en-US" sz="1800" b="1" dirty="0">
                <a:ea typeface="ＭＳ Ｐゴシック" pitchFamily="34" charset="-128"/>
              </a:rPr>
              <a:t>systems)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1800" b="1" dirty="0">
                <a:ea typeface="ＭＳ Ｐゴシック" pitchFamily="34" charset="-128"/>
              </a:rPr>
              <a:t>Room locations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1800" b="1" dirty="0">
                <a:ea typeface="ＭＳ Ｐゴシック" pitchFamily="34" charset="-128"/>
              </a:rPr>
              <a:t>Access points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1800" b="1" dirty="0">
                <a:ea typeface="ＭＳ Ｐゴシック" pitchFamily="34" charset="-128"/>
              </a:rPr>
              <a:t>Processes within the facility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1800" b="1" dirty="0">
                <a:ea typeface="ＭＳ Ｐゴシック" pitchFamily="34" charset="-128"/>
              </a:rPr>
              <a:t>Existing Protection Systems</a:t>
            </a: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4343400" y="2717965"/>
            <a:ext cx="39592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858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1800" b="1" dirty="0">
                <a:ea typeface="ＭＳ Ｐゴシック" pitchFamily="34" charset="-128"/>
              </a:rPr>
              <a:t>Operating conditions (</a:t>
            </a:r>
            <a:r>
              <a:rPr lang="en-US" sz="1800" b="1" dirty="0" smtClean="0">
                <a:ea typeface="ＭＳ Ｐゴシック" pitchFamily="34" charset="-128"/>
              </a:rPr>
              <a:t>working </a:t>
            </a:r>
            <a:r>
              <a:rPr lang="en-US" sz="1800" b="1" dirty="0">
                <a:ea typeface="ＭＳ Ｐゴシック" pitchFamily="34" charset="-128"/>
              </a:rPr>
              <a:t>hours, off-hours, potential emergencies)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1800" b="1" dirty="0">
                <a:ea typeface="ＭＳ Ｐゴシック" pitchFamily="34" charset="-128"/>
              </a:rPr>
              <a:t>Safety considerations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1800" b="1" dirty="0">
                <a:ea typeface="ＭＳ Ｐゴシック" pitchFamily="34" charset="-128"/>
              </a:rPr>
              <a:t>Types and numbers of employees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1800" b="1" dirty="0">
                <a:ea typeface="ＭＳ Ｐゴシック" pitchFamily="34" charset="-128"/>
              </a:rPr>
              <a:t>Legal and regulatory issues</a:t>
            </a:r>
          </a:p>
        </p:txBody>
      </p:sp>
      <p:pic>
        <p:nvPicPr>
          <p:cNvPr id="12" name="Picture 4" descr="MCj040410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92810"/>
            <a:ext cx="101441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467992"/>
              </p:ext>
            </p:extLst>
          </p:nvPr>
        </p:nvGraphicFramePr>
        <p:xfrm>
          <a:off x="609600" y="533400"/>
          <a:ext cx="81534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Chemical Security                                                                 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420112"/>
              </p:ext>
            </p:extLst>
          </p:nvPr>
        </p:nvGraphicFramePr>
        <p:xfrm>
          <a:off x="1066800" y="1371600"/>
          <a:ext cx="67818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800"/>
              </a:tblGrid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 Personnel Management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                                                                  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479632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b="1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797" y="22860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1714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858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Guard against both </a:t>
            </a:r>
            <a:r>
              <a:rPr lang="en-US" b="1" i="1" dirty="0">
                <a:solidFill>
                  <a:srgbClr val="000000"/>
                </a:solidFill>
                <a:ea typeface="ＭＳ Ｐゴシック" pitchFamily="34" charset="-128"/>
              </a:rPr>
              <a:t>Insider and Outsider </a:t>
            </a: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threat</a:t>
            </a:r>
          </a:p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Who checks people entering the building? </a:t>
            </a:r>
          </a:p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Who has keys? How do they get authorized? 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Building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Stockroom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Individual Labs</a:t>
            </a:r>
          </a:p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When someone leaves, do you make sure they turn in keys? </a:t>
            </a:r>
          </a:p>
          <a:p>
            <a:pPr lvl="1">
              <a:spcBef>
                <a:spcPct val="20000"/>
              </a:spcBef>
              <a:buSzPct val="100000"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-</a:t>
            </a: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Don’t want people making duplicate keys</a:t>
            </a:r>
          </a:p>
        </p:txBody>
      </p:sp>
      <p:pic>
        <p:nvPicPr>
          <p:cNvPr id="12" name="Picture 4" descr="MCj040410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029200"/>
            <a:ext cx="101441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1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8915400" cy="1905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Safety &amp; Security Management 		Academic Perspectives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				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6200" y="4114799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Farhana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Afshan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Ph.D</a:t>
            </a:r>
            <a:r>
              <a:rPr lang="en-US" sz="2200" b="1" dirty="0" smtClean="0"/>
              <a:t> (</a:t>
            </a:r>
            <a:r>
              <a:rPr lang="en-US" sz="2200" b="1" dirty="0" err="1" smtClean="0"/>
              <a:t>Chem</a:t>
            </a:r>
            <a:r>
              <a:rPr lang="en-US" sz="2200" b="1" dirty="0" smtClean="0"/>
              <a:t>)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HEJ Research Institute of Chemistry, </a:t>
            </a:r>
            <a:r>
              <a:rPr lang="en-US" sz="1600" b="1" dirty="0" err="1" smtClean="0">
                <a:solidFill>
                  <a:schemeClr val="tx2">
                    <a:lumMod val="50000"/>
                  </a:schemeClr>
                </a:solidFill>
              </a:rPr>
              <a:t>Karahi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 Uni.  Pakistan</a:t>
            </a:r>
          </a:p>
        </p:txBody>
      </p:sp>
    </p:spTree>
    <p:extLst>
      <p:ext uri="{BB962C8B-B14F-4D97-AF65-F5344CB8AC3E}">
        <p14:creationId xmlns:p14="http://schemas.microsoft.com/office/powerpoint/2010/main" val="137411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 txBox="1">
            <a:spLocks noChangeArrowheads="1"/>
          </p:cNvSpPr>
          <p:nvPr/>
        </p:nvSpPr>
        <p:spPr bwMode="auto">
          <a:xfrm>
            <a:off x="333375" y="1693863"/>
            <a:ext cx="4572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1714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628650" indent="-457200"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Chemical professionals use their  scientific knowledge in a responsible 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manner</a:t>
            </a:r>
            <a:endParaRPr lang="en-US" b="1" dirty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spcBef>
                <a:spcPct val="20000"/>
              </a:spcBef>
              <a:buSzPct val="100000"/>
            </a:pPr>
            <a:endParaRPr lang="en-US" b="1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44037" name="Picture 4" descr="MPj043588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52600"/>
            <a:ext cx="3033713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4351338" y="4089400"/>
            <a:ext cx="453866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628650" indent="-457200" defTabSz="457200"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00"/>
                </a:solidFill>
                <a:ea typeface="ＭＳ Ｐゴシック" pitchFamily="34" charset="-128"/>
              </a:rPr>
              <a:t>Chemical Educators need to train their students to use their scientific knowledge in a responsible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pitchFamily="34" charset="-128"/>
              </a:rPr>
              <a:t>manner</a:t>
            </a:r>
            <a:endParaRPr lang="en-US" sz="2600" b="1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44039" name="Picture 6" descr="MPj043588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33800"/>
            <a:ext cx="30892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339792"/>
              </p:ext>
            </p:extLst>
          </p:nvPr>
        </p:nvGraphicFramePr>
        <p:xfrm>
          <a:off x="333375" y="533400"/>
          <a:ext cx="788193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19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Chemical Security:</a:t>
                      </a:r>
                    </a:p>
                    <a:p>
                      <a:pPr algn="ctr"/>
                      <a:r>
                        <a:rPr lang="en-US" sz="2400" dirty="0" smtClean="0"/>
                        <a:t>Professional Behavior</a:t>
                      </a:r>
                      <a:endParaRPr lang="en-US" sz="2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5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433676"/>
              </p:ext>
            </p:extLst>
          </p:nvPr>
        </p:nvGraphicFramePr>
        <p:xfrm>
          <a:off x="609600" y="685800"/>
          <a:ext cx="8153400" cy="72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7213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Relationships Between Chemical Safety and Security</a:t>
                      </a:r>
                      <a:endParaRPr lang="en-US" sz="2400" b="1" dirty="0">
                        <a:solidFill>
                          <a:schemeClr val="bg1"/>
                        </a:solidFill>
                        <a:ea typeface="ＭＳ Ｐゴシック" pitchFamily="34" charset="-128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93675" y="1828800"/>
            <a:ext cx="89503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171450" defTabSz="457200">
              <a:spcBef>
                <a:spcPct val="20000"/>
              </a:spcBef>
              <a:buSzPct val="100000"/>
              <a:buFontTx/>
              <a:buChar char="•"/>
            </a:pPr>
            <a:r>
              <a:rPr lang="en-US" sz="2000" b="1" u="sng" dirty="0">
                <a:solidFill>
                  <a:srgbClr val="0063D0"/>
                </a:solidFill>
                <a:ea typeface="ＭＳ Ｐゴシック" pitchFamily="34" charset="-128"/>
              </a:rPr>
              <a:t>Chemical safety:</a:t>
            </a:r>
            <a:r>
              <a:rPr lang="en-US" sz="2000" b="1" dirty="0">
                <a:solidFill>
                  <a:srgbClr val="000000"/>
                </a:solidFill>
                <a:ea typeface="ＭＳ Ｐゴシック" pitchFamily="34" charset="-128"/>
              </a:rPr>
              <a:t>     Protect against accidents </a:t>
            </a:r>
          </a:p>
          <a:p>
            <a:pPr marL="342900" indent="-171450" defTabSz="457200">
              <a:spcBef>
                <a:spcPct val="20000"/>
              </a:spcBef>
              <a:buSzPct val="100000"/>
            </a:pPr>
            <a:endParaRPr lang="en-US" sz="2000" b="1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342900" indent="-171450" defTabSz="457200">
              <a:spcBef>
                <a:spcPct val="20000"/>
              </a:spcBef>
              <a:buSzPct val="100000"/>
              <a:buFontTx/>
              <a:buChar char="•"/>
            </a:pPr>
            <a:r>
              <a:rPr lang="en-US" sz="2000" b="1" u="sng" dirty="0">
                <a:solidFill>
                  <a:srgbClr val="0063D0"/>
                </a:solidFill>
                <a:ea typeface="ＭＳ Ｐゴシック" pitchFamily="34" charset="-128"/>
              </a:rPr>
              <a:t>Chemical security:</a:t>
            </a:r>
            <a:r>
              <a:rPr lang="en-US" sz="2000" b="1" dirty="0">
                <a:solidFill>
                  <a:srgbClr val="000000"/>
                </a:solidFill>
                <a:ea typeface="ＭＳ Ｐゴシック" pitchFamily="34" charset="-128"/>
              </a:rPr>
              <a:t>  Protect against deliberate harm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5263" y="3505200"/>
            <a:ext cx="8585200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1714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Many practices are the same for chemical safety and security, </a:t>
            </a:r>
            <a:r>
              <a:rPr lang="en-US" b="1" u="sng" dirty="0">
                <a:solidFill>
                  <a:srgbClr val="000000"/>
                </a:solidFill>
                <a:ea typeface="ＭＳ Ｐゴシック" pitchFamily="34" charset="-128"/>
              </a:rPr>
              <a:t>but</a:t>
            </a: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n-US" b="1" dirty="0">
                <a:ea typeface="ＭＳ Ｐゴシック" pitchFamily="34" charset="-128"/>
              </a:rPr>
              <a:t>there are a few areas of </a:t>
            </a:r>
            <a:r>
              <a:rPr lang="en-US" b="1" dirty="0" smtClean="0">
                <a:ea typeface="ＭＳ Ｐゴシック" pitchFamily="34" charset="-128"/>
              </a:rPr>
              <a:t>conflict</a:t>
            </a:r>
            <a:endParaRPr lang="en-US" b="1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8" name="Picture 4" descr="MCj028733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43400"/>
            <a:ext cx="1525587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MCj0431599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767177"/>
            <a:ext cx="1312863" cy="120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2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980751"/>
              </p:ext>
            </p:extLst>
          </p:nvPr>
        </p:nvGraphicFramePr>
        <p:xfrm>
          <a:off x="609600" y="685800"/>
          <a:ext cx="81534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72136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Conflicts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 Between Chemical Safety and Security: Information Sharing</a:t>
                      </a:r>
                      <a:endParaRPr lang="en-US" sz="2800" b="1" dirty="0">
                        <a:solidFill>
                          <a:schemeClr val="bg1"/>
                        </a:solidFill>
                        <a:ea typeface="ＭＳ Ｐゴシック" pitchFamily="34" charset="-128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93675" y="2819400"/>
            <a:ext cx="89503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171450" defTabSz="457200">
              <a:spcBef>
                <a:spcPct val="20000"/>
              </a:spcBef>
              <a:buSzPct val="100000"/>
            </a:pPr>
            <a:endParaRPr lang="en-US" sz="2600" b="1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18547" y="1644134"/>
            <a:ext cx="6938630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a typeface="ＭＳ Ｐゴシック" pitchFamily="34" charset="-128"/>
              </a:rPr>
              <a:t>Science generally means sharing information widely, but this </a:t>
            </a:r>
            <a:endParaRPr lang="en-US" b="1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ea typeface="ＭＳ Ｐゴシック" pitchFamily="34" charset="-128"/>
              </a:rPr>
              <a:t>may </a:t>
            </a:r>
            <a:r>
              <a:rPr lang="en-US" b="1" dirty="0">
                <a:solidFill>
                  <a:schemeClr val="bg1"/>
                </a:solidFill>
                <a:ea typeface="ＭＳ Ｐゴシック" pitchFamily="34" charset="-128"/>
              </a:rPr>
              <a:t>not always be </a:t>
            </a:r>
            <a:r>
              <a:rPr lang="en-US" b="1" dirty="0" smtClean="0">
                <a:solidFill>
                  <a:schemeClr val="bg1"/>
                </a:solidFill>
                <a:ea typeface="ＭＳ Ｐゴシック" pitchFamily="34" charset="-128"/>
              </a:rPr>
              <a:t>advisable</a:t>
            </a:r>
            <a:endParaRPr lang="en-US" sz="1050" dirty="0">
              <a:solidFill>
                <a:schemeClr val="bg1"/>
              </a:solidFill>
              <a:latin typeface="Calibri" pitchFamily="34" charset="0"/>
              <a:cs typeface="Aharoni" pitchFamily="2" charset="-79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2575" y="2444750"/>
            <a:ext cx="4314825" cy="395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1313" indent="-169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84213" indent="-2222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sz="2400" b="1" dirty="0">
                <a:solidFill>
                  <a:srgbClr val="0063D0"/>
                </a:solidFill>
                <a:ea typeface="ＭＳ Ｐゴシック" pitchFamily="34" charset="-128"/>
              </a:rPr>
              <a:t>Safety</a:t>
            </a:r>
            <a:r>
              <a:rPr lang="en-US" b="1" dirty="0">
                <a:solidFill>
                  <a:srgbClr val="0063D0"/>
                </a:solidFill>
                <a:ea typeface="ＭＳ Ｐゴシック" pitchFamily="34" charset="-128"/>
              </a:rPr>
              <a:t> 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Label everything so people can recognize hazardous chemicals. 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Let community and especially emergency responders know what chemical dangers are there. 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Share knowledge about chemical hazards so people know to be alert. 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82574" y="2670175"/>
            <a:ext cx="43148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1313" indent="-16986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84213" indent="-2222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20000"/>
              </a:spcBef>
              <a:buSzPct val="100000"/>
              <a:buFontTx/>
              <a:buChar char="•"/>
            </a:pPr>
            <a:endParaRPr lang="en-US" sz="2400" b="1" dirty="0">
              <a:solidFill>
                <a:srgbClr val="000000"/>
              </a:solidFill>
              <a:latin typeface="+mj-lt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2444750"/>
            <a:ext cx="470696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sz="2200" b="1" dirty="0">
                <a:solidFill>
                  <a:srgbClr val="0063D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Security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20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Labels help identify targets for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   theft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or attack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lvl="1">
              <a:spcBef>
                <a:spcPct val="20000"/>
              </a:spcBef>
              <a:buSzPct val="100000"/>
            </a:pPr>
            <a:endParaRPr lang="en-US" sz="20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20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Sharing locations of chemicals can publicize targets for theft or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attack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endParaRPr lang="en-US" sz="20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20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Sharing knowledge of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chemical hazards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could inspire harmful behavior (copy-cat criminals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)</a:t>
            </a:r>
          </a:p>
          <a:p>
            <a:pPr lvl="1">
              <a:spcBef>
                <a:spcPct val="20000"/>
              </a:spcBef>
              <a:buSzPct val="100000"/>
            </a:pPr>
            <a:endParaRPr lang="en-US" sz="20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8547" y="3124200"/>
            <a:ext cx="2867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977169"/>
              </p:ext>
            </p:extLst>
          </p:nvPr>
        </p:nvGraphicFramePr>
        <p:xfrm>
          <a:off x="609600" y="685800"/>
          <a:ext cx="81534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72136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Conflicts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 Between Chemical Safety 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and Security: Facility Exits</a:t>
                      </a:r>
                      <a:endParaRPr lang="en-US" sz="2800" b="1" dirty="0">
                        <a:solidFill>
                          <a:schemeClr val="bg1"/>
                        </a:solidFill>
                        <a:ea typeface="ＭＳ Ｐゴシック" pitchFamily="34" charset="-128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93675" y="2819400"/>
            <a:ext cx="89503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171450" defTabSz="457200">
              <a:spcBef>
                <a:spcPct val="20000"/>
              </a:spcBef>
              <a:buSzPct val="100000"/>
            </a:pPr>
            <a:endParaRPr lang="en-US" sz="2600" b="1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8547" y="3124200"/>
            <a:ext cx="2867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12738" y="1981200"/>
            <a:ext cx="47815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171450" defTabSz="457200">
              <a:spcBef>
                <a:spcPct val="20000"/>
              </a:spcBef>
              <a:buSzPct val="100000"/>
            </a:pPr>
            <a:r>
              <a:rPr lang="en-US" sz="2000" b="1" dirty="0">
                <a:solidFill>
                  <a:srgbClr val="000000"/>
                </a:solidFill>
                <a:ea typeface="ＭＳ Ｐゴシック" pitchFamily="34" charset="-128"/>
              </a:rPr>
              <a:t>Locking exit doors is secure, but not safe.</a:t>
            </a:r>
          </a:p>
          <a:p>
            <a:pPr marL="685800" lvl="1" indent="-228600" defTabSz="457200">
              <a:spcBef>
                <a:spcPct val="20000"/>
              </a:spcBef>
              <a:buSzPct val="100000"/>
              <a:buFontTx/>
              <a:buChar char="–"/>
            </a:pPr>
            <a:r>
              <a:rPr lang="en-US" sz="2000" b="1" dirty="0">
                <a:solidFill>
                  <a:srgbClr val="000000"/>
                </a:solidFill>
                <a:ea typeface="ＭＳ Ｐゴシック" pitchFamily="34" charset="-128"/>
              </a:rPr>
              <a:t>For </a:t>
            </a:r>
            <a:r>
              <a:rPr lang="en-US" sz="2000" b="1" dirty="0">
                <a:solidFill>
                  <a:srgbClr val="0063D0"/>
                </a:solidFill>
                <a:ea typeface="ＭＳ Ｐゴシック" pitchFamily="34" charset="-128"/>
              </a:rPr>
              <a:t>safety</a:t>
            </a:r>
            <a:r>
              <a:rPr lang="en-US" sz="2000" b="1" dirty="0">
                <a:solidFill>
                  <a:srgbClr val="000000"/>
                </a:solidFill>
                <a:ea typeface="ＭＳ Ｐゴシック" pitchFamily="34" charset="-128"/>
              </a:rPr>
              <a:t>, people need to be able to leave the facility quickly and by many routes. </a:t>
            </a:r>
          </a:p>
          <a:p>
            <a:pPr marL="685800" lvl="1" indent="-228600" defTabSz="457200">
              <a:spcBef>
                <a:spcPct val="20000"/>
              </a:spcBef>
              <a:buSzPct val="100000"/>
              <a:buFontTx/>
              <a:buChar char="–"/>
            </a:pPr>
            <a:r>
              <a:rPr lang="en-US" sz="2000" b="1" dirty="0">
                <a:solidFill>
                  <a:srgbClr val="000000"/>
                </a:solidFill>
                <a:ea typeface="ＭＳ Ｐゴシック" pitchFamily="34" charset="-128"/>
              </a:rPr>
              <a:t>For </a:t>
            </a:r>
            <a:r>
              <a:rPr lang="en-US" sz="2000" b="1" dirty="0">
                <a:solidFill>
                  <a:srgbClr val="0063D0"/>
                </a:solidFill>
                <a:ea typeface="ＭＳ Ｐゴシック" pitchFamily="34" charset="-128"/>
              </a:rPr>
              <a:t>security</a:t>
            </a:r>
            <a:r>
              <a:rPr lang="en-US" sz="2000" b="1" dirty="0">
                <a:solidFill>
                  <a:srgbClr val="000000"/>
                </a:solidFill>
                <a:ea typeface="ＭＳ Ｐゴシック" pitchFamily="34" charset="-128"/>
              </a:rPr>
              <a:t>, you want to control exits as well as entrances so chemicals (or equipment) are not taken. </a:t>
            </a:r>
          </a:p>
        </p:txBody>
      </p:sp>
      <p:pic>
        <p:nvPicPr>
          <p:cNvPr id="13" name="Picture 8" descr="LabProjects022508 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599" y="2133600"/>
            <a:ext cx="24669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4"/>
          <p:cNvSpPr>
            <a:spLocks noChangeAspect="1" noChangeArrowheads="1"/>
          </p:cNvSpPr>
          <p:nvPr/>
        </p:nvSpPr>
        <p:spPr bwMode="auto">
          <a:xfrm>
            <a:off x="6257306" y="2889250"/>
            <a:ext cx="1885950" cy="1993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253" y="17895"/>
                </a:moveTo>
                <a:cubicBezTo>
                  <a:pt x="20075" y="15982"/>
                  <a:pt x="21091" y="13441"/>
                  <a:pt x="21091" y="10800"/>
                </a:cubicBezTo>
                <a:cubicBezTo>
                  <a:pt x="21091" y="5116"/>
                  <a:pt x="16483" y="509"/>
                  <a:pt x="10800" y="509"/>
                </a:cubicBezTo>
                <a:cubicBezTo>
                  <a:pt x="8158" y="508"/>
                  <a:pt x="5617" y="1524"/>
                  <a:pt x="3704" y="3346"/>
                </a:cubicBezTo>
                <a:close/>
                <a:moveTo>
                  <a:pt x="3346" y="3704"/>
                </a:moveTo>
                <a:cubicBezTo>
                  <a:pt x="1524" y="5617"/>
                  <a:pt x="508" y="8158"/>
                  <a:pt x="508" y="10799"/>
                </a:cubicBezTo>
                <a:cubicBezTo>
                  <a:pt x="509" y="16483"/>
                  <a:pt x="5116" y="21091"/>
                  <a:pt x="10800" y="21091"/>
                </a:cubicBezTo>
                <a:cubicBezTo>
                  <a:pt x="13441" y="21091"/>
                  <a:pt x="15982" y="20075"/>
                  <a:pt x="17895" y="18253"/>
                </a:cubicBezTo>
                <a:close/>
              </a:path>
            </a:pathLst>
          </a:custGeom>
          <a:solidFill>
            <a:srgbClr val="CB01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/>
            <a:endParaRPr lang="en-US" sz="18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 txBox="1">
            <a:spLocks noChangeArrowheads="1"/>
          </p:cNvSpPr>
          <p:nvPr/>
        </p:nvSpPr>
        <p:spPr bwMode="auto">
          <a:xfrm>
            <a:off x="228600" y="1597025"/>
            <a:ext cx="86868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1714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858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342900"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Minimize use of hazardous chemicals.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Replace with less-hazardous chemicals, if </a:t>
            </a:r>
            <a:r>
              <a:rPr lang="en-US" dirty="0" smtClean="0">
                <a:solidFill>
                  <a:srgbClr val="000000"/>
                </a:solidFill>
                <a:ea typeface="ＭＳ Ｐゴシック" pitchFamily="34" charset="-128"/>
              </a:rPr>
              <a:t>possible</a:t>
            </a: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Reduce scale of </a:t>
            </a:r>
            <a:r>
              <a:rPr lang="en-US" dirty="0" smtClean="0">
                <a:solidFill>
                  <a:srgbClr val="000000"/>
                </a:solidFill>
                <a:ea typeface="ＭＳ Ｐゴシック" pitchFamily="34" charset="-128"/>
              </a:rPr>
              <a:t>experiments</a:t>
            </a:r>
            <a:endParaRPr lang="en-US" b="1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514350" indent="-342900"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Minimize supply of hazardous 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chemicals</a:t>
            </a:r>
            <a:endParaRPr lang="en-US" b="1" dirty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</a:pPr>
            <a:endParaRPr lang="en-US" b="1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514350" indent="-342900"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Restrict access to hazardous 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chemicals</a:t>
            </a:r>
            <a:endParaRPr lang="en-US" b="1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Know what you have.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Know how to store, handle and dispose of what you have.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Know who has access to materials, knowledge and expertise</a:t>
            </a:r>
            <a:r>
              <a:rPr lang="en-US" dirty="0" smtClean="0">
                <a:solidFill>
                  <a:srgbClr val="000000"/>
                </a:solidFill>
                <a:ea typeface="ＭＳ Ｐゴシック" pitchFamily="34" charset="-128"/>
              </a:rPr>
              <a:t>.</a:t>
            </a: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514350" indent="-342900"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Plan what to do in an 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emergency</a:t>
            </a:r>
            <a:endParaRPr lang="en-US" b="1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47109" name="Picture 4" descr="MPj040371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752599"/>
            <a:ext cx="1581150" cy="19780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554981"/>
              </p:ext>
            </p:extLst>
          </p:nvPr>
        </p:nvGraphicFramePr>
        <p:xfrm>
          <a:off x="457200" y="457200"/>
          <a:ext cx="7772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Good Practices for Chemical safety and Security</a:t>
                      </a:r>
                      <a:endParaRPr lang="en-US" sz="2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1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fld id="{D1420708-0B48-4B14-A78F-9BC2ECCD761C}" type="slidenum">
              <a:rPr lang="en-US" sz="1400">
                <a:latin typeface="Tahoma" pitchFamily="34" charset="0"/>
              </a:rPr>
              <a:pPr algn="ctr" eaLnBrk="1" hangingPunct="1"/>
              <a:t>25</a:t>
            </a:fld>
            <a:endParaRPr lang="en-US" sz="1400">
              <a:latin typeface="Tahoma" pitchFamily="34" charset="0"/>
            </a:endParaRPr>
          </a:p>
        </p:txBody>
      </p:sp>
      <p:pic>
        <p:nvPicPr>
          <p:cNvPr id="43013" name="Picture 4" descr="MCj043615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133600"/>
            <a:ext cx="135255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049215"/>
              </p:ext>
            </p:extLst>
          </p:nvPr>
        </p:nvGraphicFramePr>
        <p:xfrm>
          <a:off x="357188" y="381000"/>
          <a:ext cx="8458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Chemical Security: Assign Responsibilities</a:t>
                      </a:r>
                      <a:endParaRPr lang="en-US" sz="2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134269"/>
            <a:ext cx="7772400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1714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858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Identify people responsible for various chemical security activities: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Physical security, building modifications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Chemical tracking and reporting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Personnel and access management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Information management</a:t>
            </a:r>
          </a:p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</a:rPr>
              <a:t>Emergency planning</a:t>
            </a:r>
          </a:p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Ensure they have the time and resources to do the job.</a:t>
            </a:r>
          </a:p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Integrate with chemical safety 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responsibilities</a:t>
            </a:r>
            <a:endParaRPr lang="en-US" sz="2400" b="1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8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1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fld id="{D1420708-0B48-4B14-A78F-9BC2ECCD761C}" type="slidenum">
              <a:rPr lang="en-US" sz="1400">
                <a:latin typeface="Tahoma" pitchFamily="34" charset="0"/>
              </a:rPr>
              <a:pPr algn="ctr" eaLnBrk="1" hangingPunct="1"/>
              <a:t>26</a:t>
            </a:fld>
            <a:endParaRPr lang="en-US" sz="1400">
              <a:latin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769641"/>
              </p:ext>
            </p:extLst>
          </p:nvPr>
        </p:nvGraphicFramePr>
        <p:xfrm>
          <a:off x="357188" y="381000"/>
          <a:ext cx="84582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What can we do to improve Chemical safety &amp; security in Academia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323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1714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6858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342900"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b="1" dirty="0"/>
              <a:t>Promote </a:t>
            </a:r>
            <a:r>
              <a:rPr lang="en-US" b="1" dirty="0" smtClean="0"/>
              <a:t>Chemical Safety </a:t>
            </a:r>
            <a:r>
              <a:rPr lang="en-US" b="1" dirty="0"/>
              <a:t>and </a:t>
            </a:r>
            <a:r>
              <a:rPr lang="en-US" b="1" dirty="0" smtClean="0"/>
              <a:t>Security culture</a:t>
            </a:r>
          </a:p>
          <a:p>
            <a:pPr marL="514350" indent="-342900"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b="1" dirty="0"/>
              <a:t>Assign Responsibility and Accountability for Laboratory Safety and </a:t>
            </a:r>
            <a:r>
              <a:rPr lang="en-US" b="1" dirty="0" smtClean="0"/>
              <a:t>Security</a:t>
            </a:r>
          </a:p>
          <a:p>
            <a:pPr marL="514350" indent="-342900"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b="1" dirty="0"/>
              <a:t>Understand Barriers to </a:t>
            </a:r>
            <a:r>
              <a:rPr lang="en-US" b="1" dirty="0" smtClean="0"/>
              <a:t>following </a:t>
            </a:r>
            <a:r>
              <a:rPr lang="en-US" b="1" dirty="0"/>
              <a:t>Safety and Security </a:t>
            </a:r>
            <a:r>
              <a:rPr lang="en-US" b="1" dirty="0" smtClean="0"/>
              <a:t>Procedures</a:t>
            </a:r>
          </a:p>
          <a:p>
            <a:pPr marL="514350" indent="-342900"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en-US" b="1" dirty="0"/>
              <a:t>Enforce Laboratory Safety and Security</a:t>
            </a:r>
            <a:br>
              <a:rPr lang="en-US" b="1" dirty="0"/>
            </a:br>
            <a:endParaRPr lang="en-US" b="1" dirty="0" smtClean="0"/>
          </a:p>
          <a:p>
            <a:pPr marL="514350" indent="-342900"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endParaRPr lang="en-US" b="1" dirty="0" smtClean="0"/>
          </a:p>
          <a:p>
            <a:pPr marL="514350" indent="-342900"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endParaRPr lang="en-US" b="1" dirty="0" smtClean="0"/>
          </a:p>
          <a:p>
            <a:pPr marL="514350" indent="-342900"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27</a:t>
            </a:fld>
            <a:endParaRPr lang="en-US"/>
          </a:p>
        </p:txBody>
      </p:sp>
      <p:pic>
        <p:nvPicPr>
          <p:cNvPr id="1026" name="Picture 2" descr="Image result for thank you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71800"/>
            <a:ext cx="4191000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0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830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/>
              <a:t>Chemical Safety &amp; Security Management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/>
              <a:t>Why </a:t>
            </a:r>
            <a:r>
              <a:rPr lang="en-US" sz="1800" b="1" dirty="0"/>
              <a:t>implementation </a:t>
            </a:r>
            <a:r>
              <a:rPr lang="en-US" sz="1800" b="1" dirty="0" smtClean="0"/>
              <a:t>of Chemical </a:t>
            </a:r>
            <a:r>
              <a:rPr lang="en-US" sz="1800" b="1" dirty="0"/>
              <a:t>Safety &amp; Security </a:t>
            </a:r>
            <a:r>
              <a:rPr lang="en-US" sz="1800" b="1" dirty="0" smtClean="0"/>
              <a:t>in </a:t>
            </a:r>
            <a:r>
              <a:rPr lang="en-US" sz="1800" b="1" dirty="0"/>
              <a:t>Academia is a Challenging job?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/>
              <a:t>Chemical Inventory Management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/>
              <a:t>CIM-Specific Challenges in Academia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/>
              <a:t>Goals </a:t>
            </a:r>
            <a:r>
              <a:rPr lang="en-US" sz="1800" b="1" dirty="0"/>
              <a:t>of an efficient CIMS in Academia </a:t>
            </a:r>
            <a:endParaRPr lang="en-US" sz="18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/>
              <a:t>Best management Practices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>
                <a:ea typeface="ＭＳ Ｐゴシック" pitchFamily="34" charset="-128"/>
              </a:rPr>
              <a:t>Components of Chemical </a:t>
            </a:r>
            <a:r>
              <a:rPr lang="en-US" sz="1800" b="1" dirty="0" smtClean="0">
                <a:ea typeface="ＭＳ Ｐゴシック" pitchFamily="34" charset="-128"/>
              </a:rPr>
              <a:t>Security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/>
              <a:t>What </a:t>
            </a:r>
            <a:r>
              <a:rPr lang="en-US" sz="1800" b="1" dirty="0"/>
              <a:t>can we do to improve Chemical safety &amp; </a:t>
            </a:r>
            <a:r>
              <a:rPr lang="en-US" sz="1800" b="1" dirty="0" smtClean="0"/>
              <a:t>security in Academia?</a:t>
            </a:r>
            <a:endParaRPr lang="en-US" sz="1800" b="1" dirty="0"/>
          </a:p>
          <a:p>
            <a:pPr algn="ctr"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18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289061"/>
              </p:ext>
            </p:extLst>
          </p:nvPr>
        </p:nvGraphicFramePr>
        <p:xfrm>
          <a:off x="609600" y="685800"/>
          <a:ext cx="81534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Aharoni" pitchFamily="2" charset="-79"/>
                        </a:rPr>
                        <a:t>Outline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3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/>
              <a:t>It is a program for promoting chemical safety &amp; security by providing tools and knowledge to mitigate the risks arising from chemical accidents and potential misuse of toxic chemicals including the threat of terrorism. 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/>
              <a:t>This program aims to ensure that chemicals are only used for peaceful purposes, throughout their lifecycle.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/>
              <a:t>Many chemicals in addition to their usefulness may endanger to the health of Human if not used properly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/>
              <a:t>In majority of chemical threats and accidents human actions are involved. Only a small portion of accidents and incidents related to chemicals are the results of natural or unavoidable circumstances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742744"/>
              </p:ext>
            </p:extLst>
          </p:nvPr>
        </p:nvGraphicFramePr>
        <p:xfrm>
          <a:off x="609600" y="685800"/>
          <a:ext cx="81534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  <a:cs typeface="Aharoni" pitchFamily="2" charset="-79"/>
                        </a:rPr>
                        <a:t>What is CSSM ?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  <a:cs typeface="Aharoni" pitchFamily="2" charset="-79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3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602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/>
              <a:t> </a:t>
            </a:r>
            <a:r>
              <a:rPr lang="en-US" sz="2000" b="1" dirty="0"/>
              <a:t> Educational institutes shows  </a:t>
            </a:r>
            <a:r>
              <a:rPr lang="en-US" sz="2000" b="1" dirty="0">
                <a:solidFill>
                  <a:srgbClr val="002F8E"/>
                </a:solidFill>
              </a:rPr>
              <a:t>relaxed attitude </a:t>
            </a:r>
            <a:r>
              <a:rPr lang="en-US" sz="2000" b="1" dirty="0"/>
              <a:t>which may undermine their goals of educational excellence.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/>
              <a:t>Due to this </a:t>
            </a:r>
            <a:r>
              <a:rPr lang="en-US" sz="2000" b="1" dirty="0">
                <a:solidFill>
                  <a:srgbClr val="002F8E"/>
                </a:solidFill>
              </a:rPr>
              <a:t>relaxed approach </a:t>
            </a:r>
            <a:r>
              <a:rPr lang="en-US" sz="2000" b="1" dirty="0"/>
              <a:t>academic labs becomes more dangerous than the industrial ones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/>
              <a:t> </a:t>
            </a:r>
            <a:r>
              <a:rPr lang="en-US" sz="2000" b="1" dirty="0">
                <a:solidFill>
                  <a:srgbClr val="002F8E"/>
                </a:solidFill>
              </a:rPr>
              <a:t>Slower to adopt</a:t>
            </a:r>
            <a:r>
              <a:rPr lang="en-US" sz="2000" b="1" dirty="0"/>
              <a:t> Safety &amp; security  Practices &amp; programs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/>
              <a:t> Due to </a:t>
            </a:r>
            <a:r>
              <a:rPr lang="en-US" sz="2000" b="1" dirty="0">
                <a:solidFill>
                  <a:srgbClr val="002F8E"/>
                </a:solidFill>
              </a:rPr>
              <a:t>limited resources </a:t>
            </a:r>
            <a:r>
              <a:rPr lang="en-US" sz="2000" b="1" dirty="0"/>
              <a:t>such as inadequate safety facilities , unavailability of professional staff and of training programs these labs are hardly inspected and safety /security program becomes more challenging</a:t>
            </a:r>
            <a:endParaRPr lang="en-U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231612"/>
              </p:ext>
            </p:extLst>
          </p:nvPr>
        </p:nvGraphicFramePr>
        <p:xfrm>
          <a:off x="228600" y="457200"/>
          <a:ext cx="8610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91440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Why Chemical Safety &amp; Security  implementation  in Academia is a Challenging job?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4196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1800" b="1" dirty="0">
                <a:solidFill>
                  <a:srgbClr val="002F8E"/>
                </a:solidFill>
                <a:latin typeface="+mj-lt"/>
                <a:cs typeface="Arial" pitchFamily="34" charset="0"/>
              </a:rPr>
              <a:t>What </a:t>
            </a:r>
            <a:r>
              <a:rPr lang="en-US" sz="1800" b="1" dirty="0" smtClean="0">
                <a:solidFill>
                  <a:srgbClr val="002F8E"/>
                </a:solidFill>
                <a:latin typeface="+mj-lt"/>
                <a:cs typeface="Arial" pitchFamily="34" charset="0"/>
              </a:rPr>
              <a:t>type of materials/chemicals are on site ?</a:t>
            </a:r>
            <a:endParaRPr lang="en-US" sz="1800" b="1" dirty="0">
              <a:solidFill>
                <a:srgbClr val="002F8E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002F8E"/>
                </a:solidFill>
                <a:latin typeface="+mj-lt"/>
                <a:cs typeface="Arial" pitchFamily="34" charset="0"/>
              </a:rPr>
              <a:t>How much quantity of that chemical present?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002F8E"/>
                </a:solidFill>
                <a:latin typeface="+mj-lt"/>
                <a:cs typeface="Arial" pitchFamily="34" charset="0"/>
              </a:rPr>
              <a:t>Are the chemicals </a:t>
            </a:r>
            <a:r>
              <a:rPr lang="en-US" sz="1800" b="1" dirty="0">
                <a:solidFill>
                  <a:srgbClr val="002F8E"/>
                </a:solidFill>
                <a:latin typeface="+mj-lt"/>
                <a:cs typeface="Arial" pitchFamily="34" charset="0"/>
              </a:rPr>
              <a:t>stored </a:t>
            </a:r>
            <a:r>
              <a:rPr lang="en-US" sz="1800" b="1" dirty="0" smtClean="0">
                <a:solidFill>
                  <a:srgbClr val="002F8E"/>
                </a:solidFill>
                <a:latin typeface="+mj-lt"/>
                <a:cs typeface="Arial" pitchFamily="34" charset="0"/>
              </a:rPr>
              <a:t>correctly?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1800" b="1" dirty="0" smtClean="0">
                <a:solidFill>
                  <a:srgbClr val="002F8E"/>
                </a:solidFill>
                <a:latin typeface="+mj-lt"/>
                <a:cs typeface="Arial" pitchFamily="34" charset="0"/>
              </a:rPr>
              <a:t>   -A</a:t>
            </a:r>
            <a:r>
              <a:rPr lang="en-US" sz="1800" b="1" dirty="0" smtClean="0">
                <a:solidFill>
                  <a:srgbClr val="002F8E"/>
                </a:solidFill>
                <a:latin typeface="+mj-lt"/>
              </a:rPr>
              <a:t>ccording </a:t>
            </a:r>
            <a:r>
              <a:rPr lang="en-US" sz="1800" b="1" dirty="0">
                <a:solidFill>
                  <a:srgbClr val="002F8E"/>
                </a:solidFill>
                <a:latin typeface="+mj-lt"/>
              </a:rPr>
              <a:t>to the </a:t>
            </a:r>
            <a:r>
              <a:rPr lang="en-US" sz="1800" b="1" dirty="0" smtClean="0">
                <a:solidFill>
                  <a:srgbClr val="002F8E"/>
                </a:solidFill>
                <a:latin typeface="+mj-lt"/>
              </a:rPr>
              <a:t>SOP/guideline and defined procedures </a:t>
            </a:r>
            <a:endParaRPr lang="en-US" sz="1800" b="1" dirty="0">
              <a:solidFill>
                <a:srgbClr val="002F8E"/>
              </a:solidFill>
              <a:latin typeface="+mj-lt"/>
              <a:cs typeface="Arial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sz="1800" b="1" dirty="0">
                <a:solidFill>
                  <a:srgbClr val="002F8E"/>
                </a:solidFill>
                <a:latin typeface="+mj-lt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002F8E"/>
                </a:solidFill>
                <a:latin typeface="+mj-lt"/>
                <a:cs typeface="Arial" pitchFamily="34" charset="0"/>
              </a:rPr>
              <a:t>  -C</a:t>
            </a:r>
            <a:r>
              <a:rPr lang="en-US" sz="1800" b="1" dirty="0" smtClean="0">
                <a:solidFill>
                  <a:srgbClr val="002F8E"/>
                </a:solidFill>
              </a:rPr>
              <a:t>onsidering </a:t>
            </a:r>
            <a:r>
              <a:rPr lang="en-US" sz="1800" b="1" dirty="0">
                <a:solidFill>
                  <a:srgbClr val="002F8E"/>
                </a:solidFill>
              </a:rPr>
              <a:t>their compatibilities and hazards classification</a:t>
            </a:r>
            <a:endParaRPr lang="en-US" sz="1800" b="1" dirty="0" smtClean="0">
              <a:solidFill>
                <a:srgbClr val="002F8E"/>
              </a:solidFill>
              <a:latin typeface="+mj-lt"/>
              <a:cs typeface="Arial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>
                <a:solidFill>
                  <a:srgbClr val="002F8E"/>
                </a:solidFill>
                <a:latin typeface="Calibri" pitchFamily="34" charset="0"/>
              </a:rPr>
              <a:t>   </a:t>
            </a:r>
            <a:r>
              <a:rPr lang="en-US" sz="1800" dirty="0" smtClean="0">
                <a:solidFill>
                  <a:srgbClr val="002F8E"/>
                </a:solidFill>
                <a:latin typeface="Calibri" pitchFamily="34" charset="0"/>
              </a:rPr>
              <a:t>-</a:t>
            </a:r>
            <a:r>
              <a:rPr lang="en-US" sz="1800" b="1" dirty="0" smtClean="0">
                <a:solidFill>
                  <a:srgbClr val="002F8E"/>
                </a:solidFill>
                <a:latin typeface="Calibri" pitchFamily="34" charset="0"/>
              </a:rPr>
              <a:t>A</a:t>
            </a:r>
            <a:r>
              <a:rPr lang="en-US" sz="1800" b="1" dirty="0" smtClean="0">
                <a:solidFill>
                  <a:srgbClr val="002F8E"/>
                </a:solidFill>
                <a:latin typeface="+mj-lt"/>
              </a:rPr>
              <a:t>t </a:t>
            </a:r>
            <a:r>
              <a:rPr lang="en-US" sz="1800" b="1" dirty="0">
                <a:solidFill>
                  <a:srgbClr val="002F8E"/>
                </a:solidFill>
                <a:latin typeface="+mj-lt"/>
              </a:rPr>
              <a:t>correct storage temperature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sz="2200" b="1" dirty="0">
              <a:solidFill>
                <a:srgbClr val="002F8E"/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US" sz="2200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639398"/>
              </p:ext>
            </p:extLst>
          </p:nvPr>
        </p:nvGraphicFramePr>
        <p:xfrm>
          <a:off x="609600" y="533400"/>
          <a:ext cx="8153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Chemical Safety &amp; Security in</a:t>
                      </a:r>
                      <a:r>
                        <a:rPr lang="en-US" sz="2400" b="1" baseline="0" dirty="0" smtClean="0"/>
                        <a:t> Academia</a:t>
                      </a:r>
                      <a:endParaRPr lang="en-US" sz="2400" b="1" dirty="0" smtClean="0"/>
                    </a:p>
                    <a:p>
                      <a:pPr algn="ctr"/>
                      <a:r>
                        <a:rPr lang="en-US" sz="2800" b="1" dirty="0" smtClean="0"/>
                        <a:t>                                                                 </a:t>
                      </a:r>
                      <a:r>
                        <a:rPr lang="en-US" sz="1400" b="1" dirty="0" smtClean="0"/>
                        <a:t>continue………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Example of unknown substances identification.Â 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95799"/>
            <a:ext cx="200025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8" descr="Image result for OSHA, Health Canada and GH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686050"/>
            <a:ext cx="1447801" cy="9525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7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382000" cy="5033665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Are the containers labeled correctly?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52475"/>
              </p:ext>
            </p:extLst>
          </p:nvPr>
        </p:nvGraphicFramePr>
        <p:xfrm>
          <a:off x="609600" y="533400"/>
          <a:ext cx="81534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Chemical Safety &amp; Security in</a:t>
                      </a:r>
                      <a:r>
                        <a:rPr lang="en-US" sz="2800" b="1" baseline="0" dirty="0" smtClean="0"/>
                        <a:t> Academia</a:t>
                      </a:r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                                                              </a:t>
                      </a:r>
                      <a:r>
                        <a:rPr lang="en-US" sz="1400" b="1" dirty="0" smtClean="0"/>
                        <a:t>continue………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Umar\Desktop\Lab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0" y="2590800"/>
            <a:ext cx="3534888" cy="265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53200" y="5247383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GHS Label</a:t>
            </a:r>
            <a:endParaRPr 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362200"/>
            <a:ext cx="5257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/>
              <a:t>The Hazard Communication </a:t>
            </a:r>
            <a:r>
              <a:rPr lang="en-US" sz="1600" b="1" dirty="0" smtClean="0"/>
              <a:t>Standard requires </a:t>
            </a:r>
            <a:r>
              <a:rPr lang="en-US" sz="1600" b="1" dirty="0"/>
              <a:t>that all containers of </a:t>
            </a:r>
            <a:r>
              <a:rPr lang="en-US" sz="1600" b="1" dirty="0" smtClean="0"/>
              <a:t>hazardous </a:t>
            </a:r>
            <a:r>
              <a:rPr lang="en-US" sz="1600" b="1" dirty="0"/>
              <a:t>chemicals be </a:t>
            </a:r>
            <a:r>
              <a:rPr lang="en-US" sz="1600" b="1" dirty="0" smtClean="0"/>
              <a:t>properly </a:t>
            </a:r>
            <a:r>
              <a:rPr lang="en-US" sz="1600" b="1" dirty="0"/>
              <a:t>labeled</a:t>
            </a:r>
            <a:r>
              <a:rPr lang="en-US" sz="1600" b="1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/>
              <a:t>Labels are required for all primary and secondary containers of hazardous </a:t>
            </a:r>
            <a:r>
              <a:rPr lang="en-US" sz="1600" b="1" dirty="0" smtClean="0"/>
              <a:t>materials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smtClean="0"/>
              <a:t>Along </a:t>
            </a:r>
            <a:r>
              <a:rPr lang="en-US" sz="1600" b="1" dirty="0"/>
              <a:t>with chemical’s identity and hazard warning, labels will provide additional safety information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b="1" dirty="0"/>
              <a:t> </a:t>
            </a:r>
            <a:endParaRPr lang="en-US" sz="1600" dirty="0"/>
          </a:p>
          <a:p>
            <a:pPr marL="285750" indent="-285750">
              <a:buFont typeface="Wingdings" pitchFamily="2" charset="2"/>
              <a:buChar char="Ø"/>
            </a:pPr>
            <a:endParaRPr lang="en-US" sz="1600" dirty="0"/>
          </a:p>
        </p:txBody>
      </p:sp>
      <p:pic>
        <p:nvPicPr>
          <p:cNvPr id="9" name="Picture 11" descr="C:\Users\Umar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236324"/>
            <a:ext cx="2609850" cy="15768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13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Are the safety data sheet available?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b="1" dirty="0"/>
              <a:t>-</a:t>
            </a:r>
            <a:r>
              <a:rPr lang="en-US" sz="1600" b="1" dirty="0" smtClean="0"/>
              <a:t>Material </a:t>
            </a:r>
            <a:r>
              <a:rPr lang="en-US" sz="1600" b="1" dirty="0"/>
              <a:t>Safety Data Sheet (MSDS) is a document that contains information on the potential hazards (health, fire, reactivity and environmental) and how to work safely with the chemical product</a:t>
            </a:r>
            <a:r>
              <a:rPr lang="en-US" sz="1600" b="1" dirty="0" smtClean="0"/>
              <a:t>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1600" b="1" dirty="0" smtClean="0"/>
              <a:t>- </a:t>
            </a:r>
            <a:r>
              <a:rPr lang="en-US" sz="1600" b="1" dirty="0"/>
              <a:t>It also contains information on the use, storage, handling and emergency procedures all related to the hazards of the material. </a:t>
            </a:r>
            <a:endParaRPr lang="en-US" sz="1600" b="1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sz="1600" b="1" dirty="0" smtClean="0"/>
              <a:t>-The </a:t>
            </a:r>
            <a:r>
              <a:rPr lang="en-US" sz="1600" b="1" dirty="0"/>
              <a:t>MSDS contains much more information about the material </a:t>
            </a:r>
            <a:endParaRPr lang="en-US" sz="1600" b="1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than </a:t>
            </a:r>
            <a:r>
              <a:rPr lang="en-US" sz="1600" b="1" dirty="0"/>
              <a:t>the </a:t>
            </a:r>
            <a:r>
              <a:rPr lang="en-US" sz="1600" b="1" dirty="0" smtClean="0"/>
              <a:t>label.</a:t>
            </a:r>
            <a:endParaRPr lang="en-US" sz="1600" dirty="0"/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US" sz="1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chemicals Hazardous?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dirty="0" smtClean="0"/>
              <a:t>-</a:t>
            </a:r>
            <a:r>
              <a:rPr lang="en-US" sz="1600" b="1" dirty="0" smtClean="0"/>
              <a:t>The </a:t>
            </a:r>
            <a:r>
              <a:rPr lang="en-US" sz="1600" b="1" dirty="0"/>
              <a:t>Globally Harmonized System (GHS) was developed by the United Nations for international standardization of hazard classification and communication</a:t>
            </a:r>
            <a:r>
              <a:rPr lang="en-US" sz="1600" b="1" dirty="0" smtClean="0"/>
              <a:t>.</a:t>
            </a:r>
            <a:endParaRPr lang="en-US" sz="1600" dirty="0"/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830150"/>
              </p:ext>
            </p:extLst>
          </p:nvPr>
        </p:nvGraphicFramePr>
        <p:xfrm>
          <a:off x="612775" y="457200"/>
          <a:ext cx="81534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Chemical Safety</a:t>
                      </a:r>
                      <a:r>
                        <a:rPr lang="en-US" sz="2800" b="1" baseline="0" dirty="0" smtClean="0"/>
                        <a:t> in Academia</a:t>
                      </a:r>
                      <a:r>
                        <a:rPr lang="en-US" sz="2800" b="1" dirty="0" smtClean="0"/>
                        <a:t> </a:t>
                      </a:r>
                    </a:p>
                    <a:p>
                      <a:pPr algn="ctr"/>
                      <a:r>
                        <a:rPr lang="en-US" sz="2800" b="1" dirty="0" smtClean="0"/>
                        <a:t>                                                                 </a:t>
                      </a:r>
                      <a:r>
                        <a:rPr lang="en-US" sz="1400" b="1" dirty="0" smtClean="0"/>
                        <a:t>continue………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2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Related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C:\Users\Umar\Desktop\whmislogo-e15331425678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657600"/>
            <a:ext cx="2000250" cy="9599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8</a:t>
            </a:fld>
            <a:endParaRPr lang="en-US"/>
          </a:p>
        </p:txBody>
      </p:sp>
      <p:pic>
        <p:nvPicPr>
          <p:cNvPr id="12" name="Picture 11" descr="poisono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15000"/>
            <a:ext cx="933450" cy="838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97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1800" b="1" dirty="0" smtClean="0">
                <a:latin typeface="+mj-lt"/>
              </a:rPr>
              <a:t>A </a:t>
            </a:r>
            <a:r>
              <a:rPr lang="en-US" sz="1800" b="1" dirty="0">
                <a:latin typeface="+mj-lt"/>
              </a:rPr>
              <a:t>safe and secure laboratory environment involves </a:t>
            </a:r>
            <a:r>
              <a:rPr lang="en-US" sz="1800" b="1" dirty="0" smtClean="0">
                <a:latin typeface="+mj-lt"/>
              </a:rPr>
              <a:t>careful tracking of chemicals </a:t>
            </a:r>
            <a:r>
              <a:rPr lang="en-US" sz="1800" b="1" dirty="0">
                <a:latin typeface="+mj-lt"/>
              </a:rPr>
              <a:t>and </a:t>
            </a:r>
            <a:r>
              <a:rPr lang="en-US" sz="1800" b="1" dirty="0" smtClean="0">
                <a:latin typeface="+mj-lt"/>
              </a:rPr>
              <a:t>monitoring. It </a:t>
            </a:r>
            <a:r>
              <a:rPr lang="en-US" sz="1800" b="1" dirty="0" smtClean="0"/>
              <a:t>is </a:t>
            </a:r>
            <a:r>
              <a:rPr lang="en-US" sz="1800" b="1" dirty="0"/>
              <a:t>used to track chemicals at a facility or </a:t>
            </a:r>
            <a:r>
              <a:rPr lang="en-US" sz="1800" b="1" dirty="0" smtClean="0"/>
              <a:t>institution.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>
                <a:latin typeface="+mj-lt"/>
              </a:rPr>
              <a:t>An effective CIMS begins tracking </a:t>
            </a:r>
            <a:r>
              <a:rPr lang="en-US" sz="1800" b="1" dirty="0" smtClean="0">
                <a:latin typeface="+mj-lt"/>
              </a:rPr>
              <a:t>the </a:t>
            </a:r>
            <a:r>
              <a:rPr lang="en-US" sz="1800" b="1" dirty="0">
                <a:latin typeface="+mj-lt"/>
              </a:rPr>
              <a:t>chemicals at the point of procurement and continues through use and </a:t>
            </a:r>
            <a:r>
              <a:rPr lang="en-US" sz="1800" b="1" dirty="0" smtClean="0">
                <a:latin typeface="+mj-lt"/>
              </a:rPr>
              <a:t>disposal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/>
              <a:t>A </a:t>
            </a:r>
            <a:r>
              <a:rPr lang="en-US" sz="1800" b="1" dirty="0"/>
              <a:t>comprehensive chemical inventory is </a:t>
            </a:r>
            <a:r>
              <a:rPr lang="en-US" sz="1800" b="1" dirty="0" smtClean="0"/>
              <a:t>a component of the lab safety plan</a:t>
            </a: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and is the cornerstone </a:t>
            </a:r>
            <a:r>
              <a:rPr lang="en-US" sz="1800" b="1" dirty="0">
                <a:latin typeface="+mj-lt"/>
              </a:rPr>
              <a:t>of a facility's operations</a:t>
            </a:r>
            <a:r>
              <a:rPr lang="en-US" sz="1800" b="1" dirty="0" smtClean="0">
                <a:latin typeface="+mj-lt"/>
              </a:rPr>
              <a:t>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dirty="0" smtClean="0">
                <a:latin typeface="+mj-lt"/>
              </a:rPr>
              <a:t>A thorough inventory will ultimately facilitate the elimination of unneeded  or outdated chemicals and provide more efficient use of laboratory storage space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227416"/>
              </p:ext>
            </p:extLst>
          </p:nvPr>
        </p:nvGraphicFramePr>
        <p:xfrm>
          <a:off x="609600" y="533400"/>
          <a:ext cx="81534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chemeClr val="bg1"/>
                          </a:solidFill>
                        </a:rPr>
                        <a:t>Chemical Inventory Management</a:t>
                      </a:r>
                      <a:r>
                        <a:rPr lang="en-US" sz="2800" b="1" dirty="0" smtClean="0"/>
                        <a:t>                                                                   </a:t>
                      </a:r>
                      <a:endParaRPr lang="en-US" sz="1400" b="1" dirty="0" smtClean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EA52-30AE-4D33-A1E2-921ED66FE9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7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8815</TotalTime>
  <Words>1517</Words>
  <Application>Microsoft Office PowerPoint</Application>
  <PresentationFormat>On-screen Show (4:3)</PresentationFormat>
  <Paragraphs>284</Paragraphs>
  <Slides>27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Clarity</vt:lpstr>
      <vt:lpstr>PowerPoint Presentation</vt:lpstr>
      <vt:lpstr>Chemical Safety &amp; Security Management   Academic Perspectives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Umar</dc:creator>
  <cp:lastModifiedBy>Adminstrator</cp:lastModifiedBy>
  <cp:revision>159</cp:revision>
  <dcterms:created xsi:type="dcterms:W3CDTF">2019-02-16T07:00:26Z</dcterms:created>
  <dcterms:modified xsi:type="dcterms:W3CDTF">2019-02-27T03:22:29Z</dcterms:modified>
</cp:coreProperties>
</file>